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02" r:id="rId1"/>
  </p:sldMasterIdLst>
  <p:notesMasterIdLst>
    <p:notesMasterId r:id="rId34"/>
  </p:notesMasterIdLst>
  <p:sldIdLst>
    <p:sldId id="256" r:id="rId2"/>
    <p:sldId id="258" r:id="rId3"/>
    <p:sldId id="285" r:id="rId4"/>
    <p:sldId id="286" r:id="rId5"/>
    <p:sldId id="287" r:id="rId6"/>
    <p:sldId id="259" r:id="rId7"/>
    <p:sldId id="260" r:id="rId8"/>
    <p:sldId id="261" r:id="rId9"/>
    <p:sldId id="263" r:id="rId10"/>
    <p:sldId id="262" r:id="rId11"/>
    <p:sldId id="264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66" r:id="rId20"/>
    <p:sldId id="277" r:id="rId21"/>
    <p:sldId id="278" r:id="rId22"/>
    <p:sldId id="265" r:id="rId23"/>
    <p:sldId id="279" r:id="rId24"/>
    <p:sldId id="280" r:id="rId25"/>
    <p:sldId id="267" r:id="rId26"/>
    <p:sldId id="281" r:id="rId27"/>
    <p:sldId id="282" r:id="rId28"/>
    <p:sldId id="283" r:id="rId29"/>
    <p:sldId id="284" r:id="rId30"/>
    <p:sldId id="268" r:id="rId31"/>
    <p:sldId id="257" r:id="rId32"/>
    <p:sldId id="269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5034"/>
  </p:normalViewPr>
  <p:slideViewPr>
    <p:cSldViewPr snapToGrid="0" snapToObjects="1">
      <p:cViewPr varScale="1">
        <p:scale>
          <a:sx n="108" d="100"/>
          <a:sy n="108" d="100"/>
        </p:scale>
        <p:origin x="12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25C3D-F9A9-5D44-83C0-607A24E3EB9E}" type="datetimeFigureOut">
              <a:rPr lang="en-US" smtClean="0"/>
              <a:t>9/23/21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91364C-032F-CE46-B7F2-9B1E7A01CB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428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start with a bit of a deviation that will  [hopefully] become relevant--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1364C-032F-CE46-B7F2-9B1E7A01CB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11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9/23/21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222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9/23/21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67954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9/23/21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1721008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9/23/21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25547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9/23/21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5927728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9/23/21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26107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9/23/21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21452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9/23/21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78850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9/23/21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41342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9/23/21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13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9/23/21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3902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9/23/21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424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9/23/21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295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9/23/21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85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9/23/21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68423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9/23/21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50542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9/23/21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2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3" r:id="rId1"/>
    <p:sldLayoutId id="2147484004" r:id="rId2"/>
    <p:sldLayoutId id="2147484005" r:id="rId3"/>
    <p:sldLayoutId id="2147484006" r:id="rId4"/>
    <p:sldLayoutId id="2147484007" r:id="rId5"/>
    <p:sldLayoutId id="2147484008" r:id="rId6"/>
    <p:sldLayoutId id="2147484009" r:id="rId7"/>
    <p:sldLayoutId id="2147484010" r:id="rId8"/>
    <p:sldLayoutId id="2147484011" r:id="rId9"/>
    <p:sldLayoutId id="2147484012" r:id="rId10"/>
    <p:sldLayoutId id="2147484013" r:id="rId11"/>
    <p:sldLayoutId id="2147484014" r:id="rId12"/>
    <p:sldLayoutId id="2147484015" r:id="rId13"/>
    <p:sldLayoutId id="2147484016" r:id="rId14"/>
    <p:sldLayoutId id="2147484017" r:id="rId15"/>
    <p:sldLayoutId id="2147484018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ai.stanford.edu/blog/ethical_best_practices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practicalethics.ox.ac.uk/2014/03/computer-vision-and-emotional-privacy/" TargetMode="External"/><Relationship Id="rId2" Type="http://schemas.openxmlformats.org/officeDocument/2006/relationships/hyperlink" Target="https://www.emeraldinsight.com/doi/pdfplus/10.1108/14779960480000246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aclweb.org/anthology/W17-1604.pdf" TargetMode="External"/><Relationship Id="rId2" Type="http://schemas.openxmlformats.org/officeDocument/2006/relationships/hyperlink" Target="http://aclweb.org/anthology/P16-209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ai.stanford.edu/events/ai-salon/&amp;sa=D&amp;ust=1550739471132000" TargetMode="External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gendershade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gendershades.org/index.html" TargetMode="External"/><Relationship Id="rId7" Type="http://schemas.openxmlformats.org/officeDocument/2006/relationships/hyperlink" Target="https://www.fast.ai/2018/09/24/ai-ethics-resources/" TargetMode="External"/><Relationship Id="rId2" Type="http://schemas.openxmlformats.org/officeDocument/2006/relationships/hyperlink" Target="https://thegradient.pub/in-favor-of-developing-ethical-best-practices-in-ai-research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acctconference.org/" TargetMode="External"/><Relationship Id="rId5" Type="http://schemas.openxmlformats.org/officeDocument/2006/relationships/hyperlink" Target="https://www.nytimes.com/2019/01/24/technology/amazon-facial-technology-study.html" TargetMode="External"/><Relationship Id="rId4" Type="http://schemas.openxmlformats.org/officeDocument/2006/relationships/hyperlink" Target="https://www.nytimes.com/2017/10/09/science/stanford-sexual-orientation-study.html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01B86-537E-BB4A-9650-2DE2ABCBF2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Ethics in Data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772B7-C360-9C4F-910C-F5EF38E298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CSCI 4360/6360 Data Science II</a:t>
            </a:r>
          </a:p>
          <a:p>
            <a:endParaRPr lang="en-US" dirty="0"/>
          </a:p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http://ai.stanford.edu/blog/ethical_best_practices/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5565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E22AEF-3EFA-024B-AAB9-0CDEE9404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807" y="1605578"/>
            <a:ext cx="3568700" cy="4775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EBAD4E4-6C35-164E-B4B1-D5F14B9C178C}"/>
              </a:ext>
            </a:extLst>
          </p:cNvPr>
          <p:cNvSpPr/>
          <p:nvPr/>
        </p:nvSpPr>
        <p:spPr>
          <a:xfrm>
            <a:off x="8878878" y="6389702"/>
            <a:ext cx="2688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Georgia" panose="02040502050405020303" pitchFamily="18" charset="0"/>
              </a:rPr>
              <a:t>https://</a:t>
            </a:r>
            <a:r>
              <a:rPr lang="en-US" dirty="0" err="1">
                <a:solidFill>
                  <a:srgbClr val="222222"/>
                </a:solidFill>
                <a:latin typeface="Georgia" panose="02040502050405020303" pitchFamily="18" charset="0"/>
              </a:rPr>
              <a:t>xkcd.com</a:t>
            </a:r>
            <a:r>
              <a:rPr lang="en-US" dirty="0">
                <a:solidFill>
                  <a:srgbClr val="222222"/>
                </a:solidFill>
                <a:latin typeface="Georgia" panose="02040502050405020303" pitchFamily="18" charset="0"/>
              </a:rPr>
              <a:t>/1390/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8152D09-B934-8C44-B6BE-7E69A56A0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Unintended consequences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6FCD45-389C-3B42-8C33-13D3C1EE8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791616"/>
            <a:ext cx="5429465" cy="4403124"/>
          </a:xfrm>
        </p:spPr>
        <p:txBody>
          <a:bodyPr/>
          <a:lstStyle/>
          <a:p>
            <a:r>
              <a:rPr lang="en-US" dirty="0"/>
              <a:t>The primary goal of ethical thinking in data science (and everywhere, really) is to </a:t>
            </a:r>
            <a:r>
              <a:rPr lang="en-US" b="1" dirty="0"/>
              <a:t>avoid unintended consequences of your work</a:t>
            </a:r>
            <a:endParaRPr lang="en-US" dirty="0"/>
          </a:p>
          <a:p>
            <a:pPr lvl="1"/>
            <a:r>
              <a:rPr lang="en-US" dirty="0"/>
              <a:t>(of course, this assumes the actor is intentionally good… we don’t have time to cover how to handle intentionally bad actors)</a:t>
            </a:r>
          </a:p>
          <a:p>
            <a:r>
              <a:rPr lang="en-US" dirty="0"/>
              <a:t>How?</a:t>
            </a:r>
          </a:p>
          <a:p>
            <a:r>
              <a:rPr lang="en-US" b="1" dirty="0"/>
              <a:t>Education</a:t>
            </a:r>
          </a:p>
          <a:p>
            <a:r>
              <a:rPr lang="en-US" b="1" dirty="0"/>
              <a:t>Communication</a:t>
            </a:r>
          </a:p>
          <a:p>
            <a:r>
              <a:rPr lang="en-US" b="1" dirty="0"/>
              <a:t>Distribution</a:t>
            </a:r>
          </a:p>
          <a:p>
            <a:r>
              <a:rPr lang="en-US" b="1" dirty="0"/>
              <a:t>Advocacy</a:t>
            </a:r>
          </a:p>
        </p:txBody>
      </p:sp>
    </p:spTree>
    <p:extLst>
      <p:ext uri="{BB962C8B-B14F-4D97-AF65-F5344CB8AC3E}">
        <p14:creationId xmlns:p14="http://schemas.microsoft.com/office/powerpoint/2010/main" val="254176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4C48F-F143-024E-ACBD-270FDB62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C27D2-2B5B-B342-8598-D887DFA47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600832"/>
          </a:xfrm>
        </p:spPr>
        <p:txBody>
          <a:bodyPr>
            <a:normAutofit/>
          </a:bodyPr>
          <a:lstStyle/>
          <a:p>
            <a:r>
              <a:rPr lang="en-US" dirty="0"/>
              <a:t>Basics of AI Ethics</a:t>
            </a:r>
          </a:p>
          <a:p>
            <a:r>
              <a:rPr lang="en-US" dirty="0"/>
              <a:t>Legal and policy communities have thought about ethics in AI at least as much as AI researchers have thought about its development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Consider: opacity of machine learning algorithms</a:t>
            </a:r>
          </a:p>
          <a:p>
            <a:pPr lvl="1"/>
            <a:r>
              <a:rPr lang="en-US" dirty="0"/>
              <a:t>What is “opacity”?</a:t>
            </a:r>
          </a:p>
          <a:p>
            <a:pPr lvl="1"/>
            <a:r>
              <a:rPr lang="en-US" dirty="0"/>
              <a:t>Opacity of </a:t>
            </a:r>
            <a:r>
              <a:rPr lang="en-US" b="1" dirty="0"/>
              <a:t>secrecy </a:t>
            </a:r>
            <a:br>
              <a:rPr lang="en-US" b="1" dirty="0"/>
            </a:br>
            <a:r>
              <a:rPr lang="en-US" dirty="0"/>
              <a:t>(corporate, government)</a:t>
            </a:r>
          </a:p>
          <a:p>
            <a:pPr lvl="1"/>
            <a:r>
              <a:rPr lang="en-US" dirty="0"/>
              <a:t>Opacity of </a:t>
            </a:r>
            <a:r>
              <a:rPr lang="en-US" b="1" dirty="0"/>
              <a:t>technical illiteracy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(black box algorithms)</a:t>
            </a:r>
          </a:p>
          <a:p>
            <a:pPr lvl="1"/>
            <a:r>
              <a:rPr lang="en-US" dirty="0"/>
              <a:t>Opacity of </a:t>
            </a:r>
            <a:r>
              <a:rPr lang="en-US" b="1" dirty="0"/>
              <a:t>scale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(unavoidable algorithmic complexity)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98A63-3BBE-2C41-82EA-4FACD59E0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798" y="4120978"/>
            <a:ext cx="4725979" cy="23682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49C10D-AD2C-CB47-9BE3-6F9BF89ADDAA}"/>
              </a:ext>
            </a:extLst>
          </p:cNvPr>
          <p:cNvSpPr/>
          <p:nvPr/>
        </p:nvSpPr>
        <p:spPr>
          <a:xfrm>
            <a:off x="7414370" y="6471563"/>
            <a:ext cx="455140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journals.sagepub.com</a:t>
            </a:r>
            <a:r>
              <a:rPr lang="en-US" sz="1000" dirty="0"/>
              <a:t>/</a:t>
            </a:r>
            <a:r>
              <a:rPr lang="en-US" sz="1000" dirty="0" err="1"/>
              <a:t>doi</a:t>
            </a:r>
            <a:r>
              <a:rPr lang="en-US" sz="1000" dirty="0"/>
              <a:t>/abs/10.1177/2053951715622512</a:t>
            </a:r>
          </a:p>
        </p:txBody>
      </p:sp>
    </p:spTree>
    <p:extLst>
      <p:ext uri="{BB962C8B-B14F-4D97-AF65-F5344CB8AC3E}">
        <p14:creationId xmlns:p14="http://schemas.microsoft.com/office/powerpoint/2010/main" val="114333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3E157-956C-0047-8E84-9784A90EE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9AE0F-1CA3-5341-9507-E4064D287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1068" y="1757348"/>
            <a:ext cx="8915400" cy="3777622"/>
          </a:xfrm>
        </p:spPr>
        <p:txBody>
          <a:bodyPr/>
          <a:lstStyle/>
          <a:p>
            <a:r>
              <a:rPr lang="en-US" dirty="0"/>
              <a:t>Consider: potential harms of fully-automated decision-making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F98FF0-B9F9-134A-BC28-0C09B08999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185"/>
          <a:stretch/>
        </p:blipFill>
        <p:spPr>
          <a:xfrm>
            <a:off x="2369461" y="2139457"/>
            <a:ext cx="8775700" cy="898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A49540-8848-F245-80F5-6ACEAFA140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221"/>
          <a:stretch/>
        </p:blipFill>
        <p:spPr>
          <a:xfrm>
            <a:off x="2369461" y="3038238"/>
            <a:ext cx="8775700" cy="34448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423857-B8AF-0147-8892-81E8FAB66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848" y="3021556"/>
            <a:ext cx="8801100" cy="264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FF807E-34DD-0145-860D-A0B231100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8661" y="2975427"/>
            <a:ext cx="8826500" cy="279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F1A745-B334-7F4B-A6BF-980C2A85ED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1160" y="2985935"/>
            <a:ext cx="8813800" cy="2171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A79CF13-039D-534E-9F13-700C313E8998}"/>
              </a:ext>
            </a:extLst>
          </p:cNvPr>
          <p:cNvSpPr/>
          <p:nvPr/>
        </p:nvSpPr>
        <p:spPr>
          <a:xfrm>
            <a:off x="3124898" y="6537114"/>
            <a:ext cx="71463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fpf.org</a:t>
            </a:r>
            <a:r>
              <a:rPr lang="en-US" sz="1000" dirty="0"/>
              <a:t>/2017/12/11/unfairness-by-algorithm-distilling-the-harms-of-automated-decision-making/</a:t>
            </a:r>
          </a:p>
        </p:txBody>
      </p:sp>
    </p:spTree>
    <p:extLst>
      <p:ext uri="{BB962C8B-B14F-4D97-AF65-F5344CB8AC3E}">
        <p14:creationId xmlns:p14="http://schemas.microsoft.com/office/powerpoint/2010/main" val="330350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B5AF1-B84F-8348-96FD-518D7B80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35767-5131-D54A-992B-414A468E5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40189"/>
            <a:ext cx="8915400" cy="3777622"/>
          </a:xfrm>
        </p:spPr>
        <p:txBody>
          <a:bodyPr/>
          <a:lstStyle/>
          <a:p>
            <a:r>
              <a:rPr lang="en-US" dirty="0"/>
              <a:t>Potential mitigation strategies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C52880-07A2-094C-9EB2-7C9EFE97E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919" y="2004370"/>
            <a:ext cx="8788400" cy="4686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FFE7BD-A77C-374C-BE9D-1CDEB5919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19" y="2004370"/>
            <a:ext cx="8813800" cy="4254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975D89-2D41-AE43-8D97-AD9470463C9C}"/>
              </a:ext>
            </a:extLst>
          </p:cNvPr>
          <p:cNvSpPr/>
          <p:nvPr/>
        </p:nvSpPr>
        <p:spPr>
          <a:xfrm>
            <a:off x="3137255" y="6634551"/>
            <a:ext cx="71463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fpf.org</a:t>
            </a:r>
            <a:r>
              <a:rPr lang="en-US" sz="1000" dirty="0"/>
              <a:t>/2017/12/11/unfairness-by-algorithm-distilling-the-harms-of-automated-decision-making/</a:t>
            </a:r>
          </a:p>
        </p:txBody>
      </p:sp>
    </p:spTree>
    <p:extLst>
      <p:ext uri="{BB962C8B-B14F-4D97-AF65-F5344CB8AC3E}">
        <p14:creationId xmlns:p14="http://schemas.microsoft.com/office/powerpoint/2010/main" val="95043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956D7-E40B-6245-9CC7-B69912DF5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8AFDD-7E00-964E-8822-C78EFE528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Consider: facial recognition in public places</a:t>
            </a:r>
          </a:p>
          <a:p>
            <a:pPr lvl="1"/>
            <a:r>
              <a:rPr lang="en-US" dirty="0"/>
              <a:t>City centers, airports</a:t>
            </a:r>
          </a:p>
          <a:p>
            <a:pPr lvl="1"/>
            <a:r>
              <a:rPr lang="en-US" dirty="0"/>
              <a:t>Concerns of error, function creep, and privacy</a:t>
            </a:r>
          </a:p>
          <a:p>
            <a:pPr lvl="2"/>
            <a:r>
              <a:rPr lang="en-US" dirty="0">
                <a:hlinkClick r:id="rId2"/>
              </a:rPr>
              <a:t>https://www.emeraldinsight.com/doi/pdfplus/10.1108/14779960480000246</a:t>
            </a:r>
            <a:r>
              <a:rPr lang="en-US" dirty="0"/>
              <a:t> (paywall)</a:t>
            </a:r>
          </a:p>
          <a:p>
            <a:pPr lvl="1"/>
            <a:r>
              <a:rPr lang="en-US" dirty="0"/>
              <a:t>Emotional privacy</a:t>
            </a:r>
          </a:p>
          <a:p>
            <a:pPr lvl="2"/>
            <a:r>
              <a:rPr lang="en-US" dirty="0"/>
              <a:t>Masking emotions</a:t>
            </a:r>
          </a:p>
          <a:p>
            <a:pPr lvl="2"/>
            <a:r>
              <a:rPr lang="en-US" dirty="0"/>
              <a:t>Social cohesion</a:t>
            </a:r>
          </a:p>
          <a:p>
            <a:pPr lvl="2"/>
            <a:r>
              <a:rPr lang="en-US" dirty="0">
                <a:hlinkClick r:id="rId3"/>
              </a:rPr>
              <a:t>http://blog.practicalethics.ox.ac.uk/2014/03/computer-vision-and-emotional-privacy/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1B4467-4649-1D41-B658-AB32F9571FDF}"/>
              </a:ext>
            </a:extLst>
          </p:cNvPr>
          <p:cNvSpPr/>
          <p:nvPr/>
        </p:nvSpPr>
        <p:spPr>
          <a:xfrm>
            <a:off x="2813222" y="6503943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www.emeraldinsight.com</a:t>
            </a:r>
            <a:r>
              <a:rPr lang="en-US" sz="1000" dirty="0"/>
              <a:t>/</a:t>
            </a:r>
            <a:r>
              <a:rPr lang="en-US" sz="1000" dirty="0" err="1"/>
              <a:t>doi</a:t>
            </a:r>
            <a:r>
              <a:rPr lang="en-US" sz="1000" dirty="0"/>
              <a:t>/abs/10.1108/14779960480000246</a:t>
            </a:r>
          </a:p>
        </p:txBody>
      </p:sp>
    </p:spTree>
    <p:extLst>
      <p:ext uri="{BB962C8B-B14F-4D97-AF65-F5344CB8AC3E}">
        <p14:creationId xmlns:p14="http://schemas.microsoft.com/office/powerpoint/2010/main" val="122664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58364-0184-E041-A097-07368E2C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232E-95D2-234D-82DC-205D1EF07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Consider: societal impacts of natural language processing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B86AA5-3B6C-C64A-A806-CFB9A74A7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985" y="2656246"/>
            <a:ext cx="5382226" cy="392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58364-0184-E041-A097-07368E2C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232E-95D2-234D-82DC-205D1EF07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Exclusion and demographic bias</a:t>
            </a:r>
          </a:p>
          <a:p>
            <a:r>
              <a:rPr lang="en-US" dirty="0"/>
              <a:t>Overgeneralization and confirmation bias</a:t>
            </a:r>
          </a:p>
          <a:p>
            <a:r>
              <a:rPr lang="en-US" dirty="0"/>
              <a:t>Topic overexposure (availability heuristic) and underexposure</a:t>
            </a:r>
          </a:p>
          <a:p>
            <a:r>
              <a:rPr lang="en-US" dirty="0">
                <a:hlinkClick r:id="rId2"/>
              </a:rPr>
              <a:t>http://aclweb.org/anthology/P16-2096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NLP ethical best practices </a:t>
            </a:r>
            <a:r>
              <a:rPr lang="en-US" dirty="0">
                <a:hlinkClick r:id="rId3"/>
              </a:rPr>
              <a:t>http://aclweb.org/anthology/W17-1604.pdf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96EFCC-C3F5-F243-A2FA-B72CBC7EA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978" y="4631895"/>
            <a:ext cx="71120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4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B15BC-9903-D942-A03C-7881793C0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95381-8634-DD4B-818F-A3E0757D1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724400"/>
          </a:xfrm>
        </p:spPr>
        <p:txBody>
          <a:bodyPr>
            <a:normAutofit/>
          </a:bodyPr>
          <a:lstStyle/>
          <a:p>
            <a:r>
              <a:rPr lang="en-US" dirty="0"/>
              <a:t>Consider: “dual-use” technologies</a:t>
            </a:r>
          </a:p>
          <a:p>
            <a:pPr lvl="1"/>
            <a:r>
              <a:rPr lang="en-US" dirty="0"/>
              <a:t>Technologies designed for civilian use but which may have military applications</a:t>
            </a:r>
          </a:p>
          <a:p>
            <a:pPr lvl="1"/>
            <a:r>
              <a:rPr lang="en-US" dirty="0"/>
              <a:t>Google’s Project Maven, software for automated drone surveillance for the Pentagon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Microsoft employees have protested the company’s involvement in the same Department of Defense program</a:t>
            </a:r>
          </a:p>
          <a:p>
            <a:pPr lvl="1"/>
            <a:r>
              <a:rPr lang="en-US" dirty="0"/>
              <a:t>Amazon’s collaboration with the US Immigration and Customs Enforcement (ICE)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A369EE-90DF-0A43-BB11-D77B517D5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546" y="3429000"/>
            <a:ext cx="8370419" cy="239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1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7111D-4E65-B54A-A53D-0ADB5A762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B128D-F1B4-D343-B6DD-72E697664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6388143" cy="3777622"/>
          </a:xfrm>
        </p:spPr>
        <p:txBody>
          <a:bodyPr/>
          <a:lstStyle/>
          <a:p>
            <a:r>
              <a:rPr lang="en-US" b="1" dirty="0"/>
              <a:t>Codes of Ethics</a:t>
            </a:r>
          </a:p>
          <a:p>
            <a:r>
              <a:rPr lang="en-US" dirty="0"/>
              <a:t>Some have advocated for a “Data Science Hippocratic Oath”</a:t>
            </a:r>
          </a:p>
          <a:p>
            <a:endParaRPr lang="en-US" dirty="0"/>
          </a:p>
          <a:p>
            <a:r>
              <a:rPr lang="en-US" dirty="0"/>
              <a:t>IEEE and ACM organizations have explicit codes of ethics</a:t>
            </a:r>
          </a:p>
          <a:p>
            <a:r>
              <a:rPr lang="en-US" dirty="0"/>
              <a:t>AI research is arguably unique, but </a:t>
            </a:r>
            <a:r>
              <a:rPr lang="en-US" dirty="0" err="1"/>
              <a:t>NeurIPS</a:t>
            </a:r>
            <a:r>
              <a:rPr lang="en-US" dirty="0"/>
              <a:t> 2018 has a Code of Conduct and the ML Ally Pledge is similarly well constructed</a:t>
            </a:r>
          </a:p>
          <a:p>
            <a:r>
              <a:rPr lang="en-US" dirty="0"/>
              <a:t>Many other institutions and “influencing” organizations have begun making their own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73B112-9160-264E-A0EE-7D6915C97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7355" y="1990411"/>
            <a:ext cx="30353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54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86329-B3BC-E948-A62C-FABC32C9A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9C0BD-2A47-9645-8BA3-4B36275BE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Potential misuses and ethical considerations of new AI and data science algorithms / packages are rarely identified and pointed out, either in documentation or in academic papers</a:t>
            </a:r>
          </a:p>
          <a:p>
            <a:pPr lvl="1"/>
            <a:r>
              <a:rPr lang="en-US" dirty="0"/>
              <a:t>Amazon’s </a:t>
            </a:r>
            <a:r>
              <a:rPr lang="en-US" dirty="0" err="1"/>
              <a:t>Rekognition</a:t>
            </a:r>
            <a:r>
              <a:rPr lang="en-US" dirty="0"/>
              <a:t> product for facial recognition did not warn about the high false positive rate associated with its default parameters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6059A4-972A-1A40-9E81-D72A1BC30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623" y="3727963"/>
            <a:ext cx="4284019" cy="298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1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B3D5B-FC36-614F-AF75-75145DD66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“technical debt”?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E1839-FBE1-5B4A-9338-356D418E7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Coined by Ward Cunningham in 1992</a:t>
            </a:r>
          </a:p>
          <a:p>
            <a:pPr lvl="1"/>
            <a:r>
              <a:rPr lang="en-US" dirty="0"/>
              <a:t>Refers to long-term costs incurred by moving quickly in software engineering</a:t>
            </a:r>
          </a:p>
          <a:p>
            <a:r>
              <a:rPr lang="en-US" dirty="0"/>
              <a:t>Debt metaphor</a:t>
            </a:r>
          </a:p>
          <a:p>
            <a:pPr lvl="1"/>
            <a:r>
              <a:rPr lang="en-US" dirty="0"/>
              <a:t>Not necessarily a bad thing, but always needs to be serviced</a:t>
            </a:r>
          </a:p>
          <a:p>
            <a:r>
              <a:rPr lang="en-US" dirty="0"/>
              <a:t>Goal: NOT to add new functionality</a:t>
            </a:r>
          </a:p>
          <a:p>
            <a:pPr lvl="1"/>
            <a:r>
              <a:rPr lang="en-US" dirty="0"/>
              <a:t>Enable future improvements, reduce errors, improve maintainability</a:t>
            </a:r>
          </a:p>
        </p:txBody>
      </p:sp>
    </p:spTree>
    <p:extLst>
      <p:ext uri="{BB962C8B-B14F-4D97-AF65-F5344CB8AC3E}">
        <p14:creationId xmlns:p14="http://schemas.microsoft.com/office/powerpoint/2010/main" val="125032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4E3D9-0845-FF49-A769-051F22A73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A4482-9782-A641-96CD-9357F7BCE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New “Ethical Considerations” section in published works (academic, code documentation, blog posts,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Margaret Mitchell, head of Google</a:t>
            </a:r>
            <a:br>
              <a:rPr lang="en-US" dirty="0"/>
            </a:br>
            <a:r>
              <a:rPr lang="en-US" dirty="0"/>
              <a:t>Research and Machine Intelligence</a:t>
            </a:r>
            <a:br>
              <a:rPr lang="en-US" dirty="0"/>
            </a:br>
            <a:r>
              <a:rPr lang="en-US" dirty="0"/>
              <a:t>at Google Brain</a:t>
            </a:r>
          </a:p>
          <a:p>
            <a:pPr lvl="1"/>
            <a:r>
              <a:rPr lang="en-US" dirty="0"/>
              <a:t>2017 paper flagging patient suicide</a:t>
            </a:r>
            <a:br>
              <a:rPr lang="en-US" dirty="0"/>
            </a:br>
            <a:r>
              <a:rPr lang="en-US" dirty="0"/>
              <a:t>risk in clinical settings given their </a:t>
            </a:r>
            <a:br>
              <a:rPr lang="en-US" dirty="0"/>
            </a:br>
            <a:r>
              <a:rPr lang="en-US" dirty="0"/>
              <a:t>writings as input</a:t>
            </a:r>
          </a:p>
          <a:p>
            <a:pPr lvl="1"/>
            <a:r>
              <a:rPr lang="en-US" dirty="0"/>
              <a:t>Point out clear cases of potential</a:t>
            </a:r>
            <a:br>
              <a:rPr lang="en-US" dirty="0"/>
            </a:br>
            <a:r>
              <a:rPr lang="en-US" dirty="0"/>
              <a:t>ethical mis-use and how their study</a:t>
            </a:r>
            <a:br>
              <a:rPr lang="en-US" dirty="0"/>
            </a:br>
            <a:r>
              <a:rPr lang="en-US" dirty="0"/>
              <a:t>mitigated these concerns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BCF0E-5E76-3844-AEF1-16CF83E66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560" y="2656703"/>
            <a:ext cx="4058987" cy="394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5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1917A-33A0-8142-B272-7DF8A2BFD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252FF-C8E3-7D4D-899D-8BE13F8F6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Standardizing means of communicating aspects of new datasets and AI services</a:t>
            </a:r>
          </a:p>
          <a:p>
            <a:endParaRPr lang="en-US" dirty="0"/>
          </a:p>
          <a:p>
            <a:r>
              <a:rPr lang="en-US" dirty="0"/>
              <a:t>Datasheets for</a:t>
            </a:r>
            <a:br>
              <a:rPr lang="en-US" dirty="0"/>
            </a:br>
            <a:r>
              <a:rPr lang="en-US" dirty="0"/>
              <a:t>datasets</a:t>
            </a:r>
          </a:p>
          <a:p>
            <a:r>
              <a:rPr lang="en-US" dirty="0"/>
              <a:t>Data statements</a:t>
            </a:r>
            <a:br>
              <a:rPr lang="en-US" dirty="0"/>
            </a:br>
            <a:r>
              <a:rPr lang="en-US" dirty="0"/>
              <a:t>for NLP</a:t>
            </a:r>
          </a:p>
          <a:p>
            <a:r>
              <a:rPr lang="en-US" dirty="0"/>
              <a:t>Policy certificates</a:t>
            </a:r>
            <a:br>
              <a:rPr lang="en-US" dirty="0"/>
            </a:br>
            <a:r>
              <a:rPr lang="en-US" dirty="0"/>
              <a:t>for RL</a:t>
            </a:r>
          </a:p>
          <a:p>
            <a:r>
              <a:rPr lang="en-US" dirty="0"/>
              <a:t>Declarations of</a:t>
            </a:r>
            <a:br>
              <a:rPr lang="en-US" dirty="0"/>
            </a:br>
            <a:r>
              <a:rPr lang="en-US" dirty="0"/>
              <a:t>AI service conformity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90F42B-A3B6-5341-9B6C-2322C9725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685" y="2656702"/>
            <a:ext cx="6531108" cy="399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29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418A3-8922-3B45-8565-F93C8F5D7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B9E74-77E2-9343-8344-2B48323B9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Approval and Terms of Access for datasets, code, and models</a:t>
            </a:r>
          </a:p>
          <a:p>
            <a:endParaRPr lang="en-US" dirty="0"/>
          </a:p>
          <a:p>
            <a:r>
              <a:rPr lang="en-US" dirty="0"/>
              <a:t>ImageNet</a:t>
            </a:r>
          </a:p>
          <a:p>
            <a:pPr lvl="1"/>
            <a:r>
              <a:rPr lang="en-US" dirty="0"/>
              <a:t>One of the most important computer vision datasets of the decade</a:t>
            </a:r>
          </a:p>
          <a:p>
            <a:pPr lvl="1"/>
            <a:r>
              <a:rPr lang="en-US" dirty="0"/>
              <a:t>Downloading it requires agreeing to terms of access!</a:t>
            </a:r>
          </a:p>
          <a:p>
            <a:pPr lvl="1"/>
            <a:r>
              <a:rPr lang="en-US" dirty="0"/>
              <a:t>Admittedly increases overhead for host lab or organization, but helps mitigate the dual-use problem</a:t>
            </a:r>
          </a:p>
          <a:p>
            <a:endParaRPr lang="en-US" dirty="0"/>
          </a:p>
          <a:p>
            <a:r>
              <a:rPr lang="en-US" dirty="0"/>
              <a:t>A “Responsible AI License” for code and pre-trained models</a:t>
            </a:r>
          </a:p>
        </p:txBody>
      </p:sp>
    </p:spTree>
    <p:extLst>
      <p:ext uri="{BB962C8B-B14F-4D97-AF65-F5344CB8AC3E}">
        <p14:creationId xmlns:p14="http://schemas.microsoft.com/office/powerpoint/2010/main" val="210247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418A3-8922-3B45-8565-F93C8F5D7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56EBE3-C29B-4443-BD61-485329C6A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818" y="1642840"/>
            <a:ext cx="6653696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589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1A9F6-4486-5A45-A182-03EFE9FE3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62476-4CEC-7344-8749-74589ED0E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Use, share, and create emerging tools to detect bias and explore datasets for ethical considerations</a:t>
            </a:r>
          </a:p>
          <a:p>
            <a:endParaRPr lang="en-US" dirty="0"/>
          </a:p>
          <a:p>
            <a:r>
              <a:rPr lang="en-US" dirty="0"/>
              <a:t>IBM’s AI Fairness 360</a:t>
            </a:r>
          </a:p>
          <a:p>
            <a:r>
              <a:rPr lang="en-US" dirty="0"/>
              <a:t>Google’s What-If</a:t>
            </a:r>
          </a:p>
          <a:p>
            <a:r>
              <a:rPr lang="en-US" dirty="0" err="1"/>
              <a:t>gn_glove</a:t>
            </a:r>
            <a:r>
              <a:rPr lang="en-US" dirty="0"/>
              <a:t>, a gender-</a:t>
            </a:r>
            <a:br>
              <a:rPr lang="en-US" dirty="0"/>
            </a:br>
            <a:r>
              <a:rPr lang="en-US" dirty="0"/>
              <a:t>neutral word2vec-</a:t>
            </a:r>
            <a:br>
              <a:rPr lang="en-US" dirty="0"/>
            </a:br>
            <a:r>
              <a:rPr lang="en-US" dirty="0"/>
              <a:t>like embedding</a:t>
            </a:r>
            <a:br>
              <a:rPr lang="en-US" dirty="0"/>
            </a:b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1537CE3-6D17-DB4E-8478-A471B0278B59}"/>
              </a:ext>
            </a:extLst>
          </p:cNvPr>
          <p:cNvGrpSpPr/>
          <p:nvPr/>
        </p:nvGrpSpPr>
        <p:grpSpPr>
          <a:xfrm>
            <a:off x="5377935" y="2790511"/>
            <a:ext cx="6502400" cy="2710022"/>
            <a:chOff x="5377935" y="2790511"/>
            <a:chExt cx="6502400" cy="271002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80E6A10-10CB-2F4F-A97B-CBED97294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7935" y="2790511"/>
              <a:ext cx="6502400" cy="24638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082E857-4428-4D43-8A7B-10763E613F37}"/>
                </a:ext>
              </a:extLst>
            </p:cNvPr>
            <p:cNvSpPr/>
            <p:nvPr/>
          </p:nvSpPr>
          <p:spPr>
            <a:xfrm>
              <a:off x="6260757" y="5254312"/>
              <a:ext cx="4736757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/>
                <a:t>https://</a:t>
              </a:r>
              <a:r>
                <a:rPr lang="en-US" sz="1000" dirty="0" err="1"/>
                <a:t>www.ibm.com</a:t>
              </a:r>
              <a:r>
                <a:rPr lang="en-US" sz="1000" dirty="0"/>
                <a:t>/blogs/research/2018/09/ai-fairness-360/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67541CC-0C1D-9F48-BA68-3BFD559ADA8F}"/>
              </a:ext>
            </a:extLst>
          </p:cNvPr>
          <p:cNvGrpSpPr/>
          <p:nvPr/>
        </p:nvGrpSpPr>
        <p:grpSpPr>
          <a:xfrm>
            <a:off x="5502876" y="2790510"/>
            <a:ext cx="6332151" cy="2591462"/>
            <a:chOff x="5463059" y="3301225"/>
            <a:chExt cx="6332151" cy="25914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F56EB57-2F86-7E4A-A242-A42CE7688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3059" y="3301225"/>
              <a:ext cx="6332151" cy="234524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71A819B-FF0E-2446-B364-CE824F4CF03C}"/>
                </a:ext>
              </a:extLst>
            </p:cNvPr>
            <p:cNvSpPr/>
            <p:nvPr/>
          </p:nvSpPr>
          <p:spPr>
            <a:xfrm>
              <a:off x="7440306" y="5646466"/>
              <a:ext cx="265329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/>
                <a:t>https://pair-</a:t>
              </a:r>
              <a:r>
                <a:rPr lang="en-US" sz="1000" dirty="0" err="1"/>
                <a:t>code.github.io</a:t>
              </a:r>
              <a:r>
                <a:rPr lang="en-US" sz="1000" dirty="0"/>
                <a:t>/what-if-tool/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975E4C-8351-9846-B4EB-B822FA3C6CFD}"/>
              </a:ext>
            </a:extLst>
          </p:cNvPr>
          <p:cNvGrpSpPr/>
          <p:nvPr/>
        </p:nvGrpSpPr>
        <p:grpSpPr>
          <a:xfrm>
            <a:off x="6689468" y="2580021"/>
            <a:ext cx="4330700" cy="3531878"/>
            <a:chOff x="6260757" y="2825122"/>
            <a:chExt cx="4330700" cy="353187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970949B-8162-C14A-A523-20B51A015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0757" y="2825122"/>
              <a:ext cx="4330700" cy="33147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0A1537-A17B-F04E-A656-EA197388769E}"/>
                </a:ext>
              </a:extLst>
            </p:cNvPr>
            <p:cNvSpPr/>
            <p:nvPr/>
          </p:nvSpPr>
          <p:spPr>
            <a:xfrm>
              <a:off x="7219687" y="6110779"/>
              <a:ext cx="241284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/>
                <a:t>https://</a:t>
              </a:r>
              <a:r>
                <a:rPr lang="en-US" sz="1000" dirty="0" err="1"/>
                <a:t>arxiv.org</a:t>
              </a:r>
              <a:r>
                <a:rPr lang="en-US" sz="1000" dirty="0"/>
                <a:t>/pdf/1809.01496.pdf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193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FC952-9D6D-2444-B6D2-4C34D65AB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Advocacy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65438-A050-CD4E-91BE-15FE1AE2C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4466496" cy="3777622"/>
          </a:xfrm>
        </p:spPr>
        <p:txBody>
          <a:bodyPr/>
          <a:lstStyle/>
          <a:p>
            <a:r>
              <a:rPr lang="en-US" b="1" dirty="0"/>
              <a:t>This is where we ALL come in</a:t>
            </a:r>
          </a:p>
          <a:p>
            <a:endParaRPr lang="en-US" b="1" dirty="0"/>
          </a:p>
          <a:p>
            <a:r>
              <a:rPr lang="en-US" dirty="0"/>
              <a:t>Bring up concerns in talks</a:t>
            </a:r>
            <a:br>
              <a:rPr lang="en-US" dirty="0"/>
            </a:br>
            <a:r>
              <a:rPr lang="en-US" dirty="0"/>
              <a:t>and classrooms (like this one!)</a:t>
            </a:r>
          </a:p>
          <a:p>
            <a:endParaRPr lang="en-US" dirty="0"/>
          </a:p>
          <a:p>
            <a:r>
              <a:rPr lang="en-US" dirty="0"/>
              <a:t>Dedicate part of the syllabus</a:t>
            </a:r>
            <a:br>
              <a:rPr lang="en-US" dirty="0"/>
            </a:br>
            <a:r>
              <a:rPr lang="en-US" dirty="0"/>
              <a:t>(like this one)</a:t>
            </a:r>
          </a:p>
          <a:p>
            <a:r>
              <a:rPr lang="en-US" dirty="0"/>
              <a:t>Take an entire class on AI</a:t>
            </a:r>
            <a:br>
              <a:rPr lang="en-US" dirty="0"/>
            </a:br>
            <a:r>
              <a:rPr lang="en-US" dirty="0"/>
              <a:t>and Ethics, Ethics and</a:t>
            </a:r>
            <a:br>
              <a:rPr lang="en-US" dirty="0"/>
            </a:br>
            <a:r>
              <a:rPr lang="en-US" dirty="0"/>
              <a:t>Philosophy</a:t>
            </a:r>
          </a:p>
          <a:p>
            <a:endParaRPr lang="en-US" b="1" dirty="0"/>
          </a:p>
          <a:p>
            <a:endParaRPr lang="en-US" b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A10E8F9-F77E-FF48-B8F0-D2FFCB9905BE}"/>
              </a:ext>
            </a:extLst>
          </p:cNvPr>
          <p:cNvGrpSpPr/>
          <p:nvPr/>
        </p:nvGrpSpPr>
        <p:grpSpPr>
          <a:xfrm>
            <a:off x="6155495" y="2438686"/>
            <a:ext cx="6096000" cy="3813780"/>
            <a:chOff x="6155495" y="2438686"/>
            <a:chExt cx="6096000" cy="38137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1D295C-CAA7-FA4F-AD31-0E1CE6C17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87985" y="2438686"/>
              <a:ext cx="5631020" cy="316744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857F675-A34E-5A45-BCA0-62814B9460CE}"/>
                </a:ext>
              </a:extLst>
            </p:cNvPr>
            <p:cNvSpPr/>
            <p:nvPr/>
          </p:nvSpPr>
          <p:spPr>
            <a:xfrm>
              <a:off x="6155495" y="5606135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222222"/>
                  </a:solidFill>
                  <a:latin typeface="Georgia" panose="02040502050405020303" pitchFamily="18" charset="0"/>
                </a:rPr>
                <a:t>Image from one of Stanford AI Lab’s ‘</a:t>
              </a:r>
              <a:r>
                <a:rPr lang="en-US" u="sng" dirty="0">
                  <a:solidFill>
                    <a:srgbClr val="222222"/>
                  </a:solidFill>
                  <a:latin typeface="Georgia" panose="02040502050405020303" pitchFamily="18" charset="0"/>
                  <a:hlinkClick r:id="rId3"/>
                </a:rPr>
                <a:t>AI Salon</a:t>
              </a:r>
              <a:r>
                <a:rPr lang="en-US" dirty="0">
                  <a:solidFill>
                    <a:srgbClr val="222222"/>
                  </a:solidFill>
                  <a:latin typeface="Georgia" panose="02040502050405020303" pitchFamily="18" charset="0"/>
                </a:rPr>
                <a:t>’ events on Best Practices in doing Ethical AI Research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499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8F113-1406-C54A-9FC7-05006100D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Advocacy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69760-E583-8743-9211-A71D1960D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Obtain and promote more diverse research perspectives</a:t>
            </a:r>
          </a:p>
          <a:p>
            <a:endParaRPr lang="en-US" dirty="0"/>
          </a:p>
          <a:p>
            <a:r>
              <a:rPr lang="en-US" dirty="0"/>
              <a:t>In 2017, Joy </a:t>
            </a:r>
            <a:r>
              <a:rPr lang="en-US" dirty="0" err="1"/>
              <a:t>Buolamwini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found facial recognition</a:t>
            </a:r>
            <a:br>
              <a:rPr lang="en-US" dirty="0"/>
            </a:br>
            <a:r>
              <a:rPr lang="en-US" dirty="0"/>
              <a:t>platforms at Microsoft, IBM,</a:t>
            </a:r>
            <a:br>
              <a:rPr lang="en-US" dirty="0"/>
            </a:br>
            <a:r>
              <a:rPr lang="en-US" dirty="0"/>
              <a:t>and Face++ did very poorly</a:t>
            </a:r>
            <a:br>
              <a:rPr lang="en-US" dirty="0"/>
            </a:br>
            <a:r>
              <a:rPr lang="en-US" dirty="0"/>
              <a:t>when identifying women</a:t>
            </a:r>
            <a:br>
              <a:rPr lang="en-US" dirty="0"/>
            </a:br>
            <a:r>
              <a:rPr lang="en-US" dirty="0"/>
              <a:t>and minorities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97A378-BB90-D444-9EE9-FEBE517CC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584" y="2644346"/>
            <a:ext cx="5513246" cy="310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60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283F8-F361-CB41-AF46-1C8A81D03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Advocacy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D3C8F-460D-AE41-B88B-2CA26517A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724400"/>
          </a:xfrm>
        </p:spPr>
        <p:txBody>
          <a:bodyPr/>
          <a:lstStyle/>
          <a:p>
            <a:r>
              <a:rPr lang="en-US" dirty="0"/>
              <a:t>While each service touted an excellent overall accuracy, certain subgroups performed very poorly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She created </a:t>
            </a:r>
            <a:r>
              <a:rPr lang="en-US" dirty="0">
                <a:hlinkClick r:id="rId2"/>
              </a:rPr>
              <a:t>http://gendershades.org/</a:t>
            </a:r>
            <a:r>
              <a:rPr lang="en-US" dirty="0"/>
              <a:t> and contacted each company regarding their inclusion and diversity practices during development</a:t>
            </a:r>
          </a:p>
          <a:p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B81D0-8AC5-5B41-BEEE-0E33F227C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790" y="2841939"/>
            <a:ext cx="7708900" cy="2616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347335-A017-E348-B3A3-3EA077E1A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3040" y="2841939"/>
            <a:ext cx="7772400" cy="2667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B5F1EE-4E5C-0147-A683-C8EFE86CA4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5740" y="2841939"/>
            <a:ext cx="7747000" cy="2667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E3EFD7-F9D3-3246-A369-90C72ACDB1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5740" y="2841939"/>
            <a:ext cx="77343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18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01990-C437-7944-8861-20085CC15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Advocacy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43563-C7BF-3C40-BF6F-589D0107E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4514335"/>
          </a:xfrm>
        </p:spPr>
        <p:txBody>
          <a:bodyPr>
            <a:normAutofit/>
          </a:bodyPr>
          <a:lstStyle/>
          <a:p>
            <a:r>
              <a:rPr lang="en-US" dirty="0"/>
              <a:t>Small and large-scale initiatives</a:t>
            </a:r>
          </a:p>
          <a:p>
            <a:endParaRPr lang="en-US" dirty="0"/>
          </a:p>
          <a:p>
            <a:r>
              <a:rPr lang="en-US" dirty="0"/>
              <a:t>AI4ALL</a:t>
            </a:r>
          </a:p>
          <a:p>
            <a:r>
              <a:rPr lang="en-US" dirty="0"/>
              <a:t>Women in AI</a:t>
            </a:r>
          </a:p>
          <a:p>
            <a:r>
              <a:rPr lang="en-US" dirty="0"/>
              <a:t>Black in AI</a:t>
            </a:r>
          </a:p>
          <a:p>
            <a:endParaRPr lang="en-US" dirty="0"/>
          </a:p>
          <a:p>
            <a:r>
              <a:rPr lang="en-US" dirty="0"/>
              <a:t>AI Now and NYU</a:t>
            </a:r>
          </a:p>
          <a:p>
            <a:r>
              <a:rPr lang="en-US" dirty="0"/>
              <a:t>Human-Centered AI Institute at Stanford</a:t>
            </a:r>
          </a:p>
          <a:p>
            <a:r>
              <a:rPr lang="en-US" dirty="0"/>
              <a:t>Ada Lovelace Institute</a:t>
            </a:r>
          </a:p>
          <a:p>
            <a:r>
              <a:rPr lang="en-US" dirty="0"/>
              <a:t>AAAI/ACM Conference on AI, Ethics, and Society</a:t>
            </a:r>
          </a:p>
        </p:txBody>
      </p:sp>
    </p:spTree>
    <p:extLst>
      <p:ext uri="{BB962C8B-B14F-4D97-AF65-F5344CB8AC3E}">
        <p14:creationId xmlns:p14="http://schemas.microsoft.com/office/powerpoint/2010/main" val="381923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56569-60BD-9241-A5F1-3584546EA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Advocacy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AB0DF-D3DF-0C47-9BF6-9D0256FBA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205416"/>
          </a:xfrm>
        </p:spPr>
        <p:txBody>
          <a:bodyPr/>
          <a:lstStyle/>
          <a:p>
            <a:r>
              <a:rPr lang="en-US" dirty="0"/>
              <a:t>And don’t forget: </a:t>
            </a:r>
            <a:r>
              <a:rPr lang="en-US" b="1" dirty="0"/>
              <a:t>you</a:t>
            </a:r>
            <a:endParaRPr lang="en-US" dirty="0"/>
          </a:p>
          <a:p>
            <a:pPr lvl="1"/>
            <a:r>
              <a:rPr lang="en-US" b="1" dirty="0"/>
              <a:t>Take a stand </a:t>
            </a:r>
            <a:r>
              <a:rPr lang="en-US" dirty="0"/>
              <a:t>against unethical decisions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Employees of Amazon and Microsoft have likewise worked to withdraw their respective companies from DoD contracts</a:t>
            </a:r>
          </a:p>
          <a:p>
            <a:pPr lvl="1"/>
            <a:r>
              <a:rPr lang="en-US" dirty="0"/>
              <a:t>Expand your own intellectual and research circles to include other viewpoints</a:t>
            </a:r>
          </a:p>
          <a:p>
            <a:pPr lvl="1"/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27C5F0-74E0-4946-83F1-0ADCFCD1C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918" y="2955439"/>
            <a:ext cx="7443987" cy="213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30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“technical debt”?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66"/>
          <a:stretch/>
        </p:blipFill>
        <p:spPr>
          <a:xfrm>
            <a:off x="2542477" y="4148254"/>
            <a:ext cx="8040029" cy="25339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34"/>
          <a:stretch/>
        </p:blipFill>
        <p:spPr>
          <a:xfrm>
            <a:off x="2542476" y="1428750"/>
            <a:ext cx="8040029" cy="271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2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293CE-D318-7949-B6CF-16F243DA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0C217-DD2B-BB45-95E2-4A097F46F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403124"/>
          </a:xfrm>
        </p:spPr>
        <p:txBody>
          <a:bodyPr>
            <a:normAutofit/>
          </a:bodyPr>
          <a:lstStyle/>
          <a:p>
            <a:r>
              <a:rPr lang="en-US" dirty="0"/>
              <a:t>Data science and artificial intelligence are only going to become more intertwined with our daily lives (self-driving cars, smart homes, internet-of-things)</a:t>
            </a:r>
          </a:p>
          <a:p>
            <a:r>
              <a:rPr lang="en-US" dirty="0"/>
              <a:t>Automated decision-making has the potential to shape our civilization on a large scale</a:t>
            </a:r>
          </a:p>
          <a:p>
            <a:r>
              <a:rPr lang="en-US" dirty="0"/>
              <a:t>Understanding this technology and the strengths and limitations of its abilities is critical as we integrate it ever more deeply into our everyday routines</a:t>
            </a:r>
          </a:p>
          <a:p>
            <a:r>
              <a:rPr lang="en-US" dirty="0"/>
              <a:t>Being able to interface not only with researchers, but with policymakers, legislators, and the public is going to be essential</a:t>
            </a:r>
          </a:p>
          <a:p>
            <a:r>
              <a:rPr lang="en-US" dirty="0"/>
              <a:t>Can no longer afford to hide behind the ivory tower and ignore the implications of our work, and its unintended consequences</a:t>
            </a:r>
          </a:p>
        </p:txBody>
      </p:sp>
    </p:spTree>
    <p:extLst>
      <p:ext uri="{BB962C8B-B14F-4D97-AF65-F5344CB8AC3E}">
        <p14:creationId xmlns:p14="http://schemas.microsoft.com/office/powerpoint/2010/main" val="415543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E165B-7ACC-9845-8B5E-79AF3771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FF0B5-8A37-FA4A-8EA5-22F886CDD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4514335"/>
          </a:xfrm>
        </p:spPr>
        <p:txBody>
          <a:bodyPr>
            <a:normAutofit/>
          </a:bodyPr>
          <a:lstStyle/>
          <a:p>
            <a:r>
              <a:rPr lang="en-US" dirty="0"/>
              <a:t>Slides </a:t>
            </a:r>
            <a:r>
              <a:rPr lang="en-US" dirty="0">
                <a:hlinkClick r:id="rId2"/>
              </a:rPr>
              <a:t>https://thegradient.pub/in-favor-of-developing-ethical-best-practices-in-ai-research/</a:t>
            </a:r>
            <a:r>
              <a:rPr lang="en-US" dirty="0"/>
              <a:t> </a:t>
            </a:r>
          </a:p>
          <a:p>
            <a:r>
              <a:rPr lang="en-US" dirty="0"/>
              <a:t>Gender Shades </a:t>
            </a:r>
            <a:r>
              <a:rPr lang="en-US" dirty="0">
                <a:hlinkClick r:id="rId3"/>
              </a:rPr>
              <a:t>http://gendershades.org/index.html</a:t>
            </a:r>
            <a:r>
              <a:rPr lang="en-US" dirty="0"/>
              <a:t> </a:t>
            </a:r>
          </a:p>
          <a:p>
            <a:r>
              <a:rPr lang="en-US" dirty="0"/>
              <a:t>Stanford Sexual Orientation </a:t>
            </a:r>
            <a:r>
              <a:rPr lang="en-US" dirty="0">
                <a:hlinkClick r:id="rId4"/>
              </a:rPr>
              <a:t>https://www.nytimes.com/2017/10/09/science/stanford-sexual-orientation-study.html</a:t>
            </a:r>
            <a:r>
              <a:rPr lang="en-US" dirty="0"/>
              <a:t> </a:t>
            </a:r>
          </a:p>
          <a:p>
            <a:r>
              <a:rPr lang="en-US" dirty="0"/>
              <a:t>Amazon </a:t>
            </a:r>
            <a:r>
              <a:rPr lang="en-US" dirty="0" err="1"/>
              <a:t>Rekognition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https://www.nytimes.com/2019/01/24/technology/amazon-facial-technology-study.html</a:t>
            </a:r>
            <a:r>
              <a:rPr lang="en-US" dirty="0"/>
              <a:t> </a:t>
            </a:r>
          </a:p>
          <a:p>
            <a:r>
              <a:rPr lang="en-US" dirty="0"/>
              <a:t>ACM </a:t>
            </a:r>
            <a:r>
              <a:rPr lang="en-US" dirty="0" err="1"/>
              <a:t>FAccT</a:t>
            </a:r>
            <a:r>
              <a:rPr lang="en-US" dirty="0"/>
              <a:t> Proceedings </a:t>
            </a:r>
            <a:r>
              <a:rPr lang="en-US" dirty="0">
                <a:hlinkClick r:id="rId6"/>
              </a:rPr>
              <a:t>https://facctconference.org/</a:t>
            </a:r>
            <a:r>
              <a:rPr lang="en-US" dirty="0"/>
              <a:t> </a:t>
            </a:r>
          </a:p>
          <a:p>
            <a:r>
              <a:rPr lang="en-US" dirty="0"/>
              <a:t>AI Ethics Resources </a:t>
            </a:r>
            <a:r>
              <a:rPr lang="en-US" dirty="0">
                <a:hlinkClick r:id="rId7"/>
              </a:rPr>
              <a:t>https://www.fast.ai/2018/09/24/ai-ethics-resources/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26918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84F23-3695-A44D-B634-2ACB32CBD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9888DB-E50A-AF44-8627-871B58C5B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764" y="1450717"/>
            <a:ext cx="6356472" cy="486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75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“technical debt”?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462203"/>
            <a:ext cx="76200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6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Debt and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the maintenance problems of “traditional” code</a:t>
            </a:r>
          </a:p>
          <a:p>
            <a:pPr lvl="1"/>
            <a:r>
              <a:rPr lang="is-IS" dirty="0"/>
              <a:t>Plus an additional set of ML-specific concerns</a:t>
            </a:r>
          </a:p>
          <a:p>
            <a:r>
              <a:rPr lang="is-IS" dirty="0"/>
              <a:t>Debt can exist at </a:t>
            </a:r>
            <a:r>
              <a:rPr lang="is-IS" i="1" dirty="0"/>
              <a:t>system</a:t>
            </a:r>
            <a:r>
              <a:rPr lang="is-IS" dirty="0"/>
              <a:t> level, instead of [strictly] code level</a:t>
            </a:r>
          </a:p>
          <a:p>
            <a:pPr lvl="1"/>
            <a:r>
              <a:rPr lang="is-IS" dirty="0"/>
              <a:t>Data influences ML system behavior!</a:t>
            </a:r>
          </a:p>
          <a:p>
            <a:pPr lvl="1"/>
            <a:r>
              <a:rPr lang="is-IS" dirty="0"/>
              <a:t>”Traditional” abstractions and boundaries can be corrupted</a:t>
            </a:r>
          </a:p>
          <a:p>
            <a:r>
              <a:rPr lang="is-IS" dirty="0"/>
              <a:t>“Traditional” methods for paying down code-level debt are not sufficient to address ML-specific issues at system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7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B4031-7429-1A4F-891A-B16EFA150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Causes of Technical Debt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C7471-2067-BC47-B105-9D54DF80F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</a:t>
            </a:r>
          </a:p>
          <a:p>
            <a:pPr lvl="1"/>
            <a:r>
              <a:rPr lang="en-US" dirty="0"/>
              <a:t>Model complexity</a:t>
            </a:r>
          </a:p>
          <a:p>
            <a:pPr lvl="1"/>
            <a:r>
              <a:rPr lang="en-US" dirty="0"/>
              <a:t>Data dependencies</a:t>
            </a:r>
          </a:p>
          <a:p>
            <a:pPr lvl="1"/>
            <a:r>
              <a:rPr lang="en-US" dirty="0"/>
              <a:t>ML anti-patterns</a:t>
            </a:r>
          </a:p>
          <a:p>
            <a:pPr lvl="1"/>
            <a:r>
              <a:rPr lang="en-US" dirty="0"/>
              <a:t>Configuration debt</a:t>
            </a:r>
          </a:p>
          <a:p>
            <a:pPr lvl="1"/>
            <a:r>
              <a:rPr lang="en-US" dirty="0"/>
              <a:t>Changes in external world</a:t>
            </a:r>
          </a:p>
          <a:p>
            <a:r>
              <a:rPr lang="en-US" b="1" dirty="0"/>
              <a:t>Feedback loops</a:t>
            </a:r>
          </a:p>
          <a:p>
            <a:pPr lvl="1"/>
            <a:r>
              <a:rPr lang="en-US" dirty="0"/>
              <a:t>Key feature of ML: the system influencing its own behavior</a:t>
            </a:r>
          </a:p>
          <a:p>
            <a:pPr lvl="1"/>
            <a:r>
              <a:rPr lang="en-US" dirty="0"/>
              <a:t>“Analysis debt”: Difficult to predict the behavior of a given model before release</a:t>
            </a:r>
          </a:p>
        </p:txBody>
      </p:sp>
    </p:spTree>
    <p:extLst>
      <p:ext uri="{BB962C8B-B14F-4D97-AF65-F5344CB8AC3E}">
        <p14:creationId xmlns:p14="http://schemas.microsoft.com/office/powerpoint/2010/main" val="275093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FBF2C9-CB3D-1344-80E5-149A1DD49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131" y="1327150"/>
            <a:ext cx="74803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9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152D09-B934-8C44-B6BE-7E69A56A0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Anyone?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6FCD45-389C-3B42-8C33-13D3C1EE8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teams discussed how their implementations might affect society?</a:t>
            </a:r>
          </a:p>
          <a:p>
            <a:r>
              <a:rPr lang="en-US" dirty="0"/>
              <a:t>Anyone consider the impact of their code on disadvantaged or vulnerable populations?</a:t>
            </a:r>
          </a:p>
          <a:p>
            <a:r>
              <a:rPr lang="en-US" dirty="0"/>
              <a:t>Were any tests written to determine if the datasets were biased?</a:t>
            </a:r>
          </a:p>
          <a:p>
            <a:r>
              <a:rPr lang="en-US" dirty="0"/>
              <a:t>Did any team discussions center around transparency of the trained model?</a:t>
            </a:r>
          </a:p>
          <a:p>
            <a:r>
              <a:rPr lang="en-US" dirty="0"/>
              <a:t>Any time spent considering other ethical hypotheticals?</a:t>
            </a:r>
          </a:p>
        </p:txBody>
      </p:sp>
    </p:spTree>
    <p:extLst>
      <p:ext uri="{BB962C8B-B14F-4D97-AF65-F5344CB8AC3E}">
        <p14:creationId xmlns:p14="http://schemas.microsoft.com/office/powerpoint/2010/main" val="131148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152D09-B934-8C44-B6BE-7E69A56A0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Growing attention to ethics…?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6FCD45-389C-3B42-8C33-13D3C1EE8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3" y="2133600"/>
            <a:ext cx="4458734" cy="3777622"/>
          </a:xfrm>
        </p:spPr>
        <p:txBody>
          <a:bodyPr/>
          <a:lstStyle/>
          <a:p>
            <a:r>
              <a:rPr lang="en-US" dirty="0"/>
              <a:t>Fairness, Accountability, and Transparency</a:t>
            </a:r>
          </a:p>
          <a:p>
            <a:pPr lvl="1"/>
            <a:r>
              <a:rPr lang="en-US" dirty="0"/>
              <a:t>FATML</a:t>
            </a:r>
          </a:p>
          <a:p>
            <a:pPr lvl="1"/>
            <a:r>
              <a:rPr lang="en-US" dirty="0"/>
              <a:t>FAT*</a:t>
            </a:r>
          </a:p>
          <a:p>
            <a:r>
              <a:rPr lang="en-US" dirty="0"/>
              <a:t>More informal chatter (following some high-profile blunders)</a:t>
            </a:r>
          </a:p>
          <a:p>
            <a:r>
              <a:rPr lang="en-US" dirty="0"/>
              <a:t>General scientific ethics courses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E82BBC-47BE-C841-B01E-6596256CC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007" y="1779373"/>
            <a:ext cx="5503623" cy="4131849"/>
          </a:xfrm>
          <a:prstGeom prst="rect">
            <a:avLst/>
          </a:prstGeom>
        </p:spPr>
      </p:pic>
      <p:sp>
        <p:nvSpPr>
          <p:cNvPr id="7" name="Explosion 1 6">
            <a:extLst>
              <a:ext uri="{FF2B5EF4-FFF2-40B4-BE49-F238E27FC236}">
                <a16:creationId xmlns:a16="http://schemas.microsoft.com/office/drawing/2014/main" id="{527C7AAB-9F8D-F94D-8ED8-EA434D599BB3}"/>
              </a:ext>
            </a:extLst>
          </p:cNvPr>
          <p:cNvSpPr/>
          <p:nvPr/>
        </p:nvSpPr>
        <p:spPr>
          <a:xfrm>
            <a:off x="1075037" y="4572000"/>
            <a:ext cx="5972907" cy="215007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lecture: some best practices to know</a:t>
            </a:r>
          </a:p>
        </p:txBody>
      </p:sp>
    </p:spTree>
    <p:extLst>
      <p:ext uri="{BB962C8B-B14F-4D97-AF65-F5344CB8AC3E}">
        <p14:creationId xmlns:p14="http://schemas.microsoft.com/office/powerpoint/2010/main" val="133240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{B43B7CE8-93FE-224B-9D89-0386A17D9426}tf10001069</Template>
  <TotalTime>1078</TotalTime>
  <Words>1420</Words>
  <Application>Microsoft Macintosh PowerPoint</Application>
  <PresentationFormat>Widescreen</PresentationFormat>
  <Paragraphs>201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Century Gothic</vt:lpstr>
      <vt:lpstr>Georgia</vt:lpstr>
      <vt:lpstr>Wingdings 3</vt:lpstr>
      <vt:lpstr>Wisp</vt:lpstr>
      <vt:lpstr>Ethics in Data Science</vt:lpstr>
      <vt:lpstr>What is “technical debt”?</vt:lpstr>
      <vt:lpstr>What is “technical debt”?</vt:lpstr>
      <vt:lpstr>What is “technical debt”?</vt:lpstr>
      <vt:lpstr>Technical Debt and Machine Learning</vt:lpstr>
      <vt:lpstr>Causes of Technical Debt</vt:lpstr>
      <vt:lpstr>PowerPoint Presentation</vt:lpstr>
      <vt:lpstr>Anyone?</vt:lpstr>
      <vt:lpstr>Growing attention to ethics…?</vt:lpstr>
      <vt:lpstr>Unintended consequences</vt:lpstr>
      <vt:lpstr>Education</vt:lpstr>
      <vt:lpstr>Education</vt:lpstr>
      <vt:lpstr>Education</vt:lpstr>
      <vt:lpstr>Education</vt:lpstr>
      <vt:lpstr>Education</vt:lpstr>
      <vt:lpstr>Education</vt:lpstr>
      <vt:lpstr>Education</vt:lpstr>
      <vt:lpstr>Education</vt:lpstr>
      <vt:lpstr>Communication</vt:lpstr>
      <vt:lpstr>Communication</vt:lpstr>
      <vt:lpstr>Communication</vt:lpstr>
      <vt:lpstr>Distribution</vt:lpstr>
      <vt:lpstr>Distribution</vt:lpstr>
      <vt:lpstr>Distribution</vt:lpstr>
      <vt:lpstr>Advocacy</vt:lpstr>
      <vt:lpstr>Advocacy</vt:lpstr>
      <vt:lpstr>Advocacy</vt:lpstr>
      <vt:lpstr>Advocacy</vt:lpstr>
      <vt:lpstr>Advocacy</vt:lpstr>
      <vt:lpstr>Conclusions</vt:lpstr>
      <vt:lpstr>References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Ethics in Data Science</dc:title>
  <dc:creator>Shannon Quinn</dc:creator>
  <cp:lastModifiedBy>Shannon Quinn</cp:lastModifiedBy>
  <cp:revision>75</cp:revision>
  <dcterms:created xsi:type="dcterms:W3CDTF">2019-02-26T00:24:36Z</dcterms:created>
  <dcterms:modified xsi:type="dcterms:W3CDTF">2021-09-23T16:44:48Z</dcterms:modified>
</cp:coreProperties>
</file>